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270" r:id="rId4"/>
    <p:sldId id="290" r:id="rId5"/>
    <p:sldId id="271" r:id="rId6"/>
    <p:sldId id="268" r:id="rId7"/>
    <p:sldId id="257" r:id="rId8"/>
    <p:sldId id="272" r:id="rId9"/>
    <p:sldId id="267" r:id="rId10"/>
    <p:sldId id="258" r:id="rId11"/>
    <p:sldId id="273" r:id="rId12"/>
    <p:sldId id="274" r:id="rId13"/>
    <p:sldId id="275" r:id="rId14"/>
    <p:sldId id="276" r:id="rId15"/>
    <p:sldId id="277" r:id="rId16"/>
    <p:sldId id="279" r:id="rId17"/>
    <p:sldId id="285" r:id="rId18"/>
    <p:sldId id="280" r:id="rId19"/>
    <p:sldId id="283" r:id="rId20"/>
    <p:sldId id="284" r:id="rId21"/>
    <p:sldId id="281" r:id="rId22"/>
    <p:sldId id="282" r:id="rId23"/>
    <p:sldId id="286" r:id="rId24"/>
    <p:sldId id="287" r:id="rId25"/>
    <p:sldId id="288" r:id="rId26"/>
    <p:sldId id="263" r:id="rId27"/>
    <p:sldId id="259" r:id="rId28"/>
    <p:sldId id="289" r:id="rId29"/>
    <p:sldId id="260" r:id="rId30"/>
    <p:sldId id="266" r:id="rId31"/>
    <p:sldId id="262" r:id="rId32"/>
    <p:sldId id="261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04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05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828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160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836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4642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95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70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9339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406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383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7104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564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680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738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325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7389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7199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24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78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46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5659" lvl="0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1318" lvl="1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16977" lvl="2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22636" lvl="3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28294" lvl="4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33954" lvl="5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39613" lvl="6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45271" lvl="7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50931" lvl="8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7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mp/post/676114/" TargetMode="Externa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habr.com/ru/amp/post/67611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habr.com/ru/amp/post/67611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hyperlink" Target="https://habr.com/ru/amp/post/67611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habr.com/ru/amp/post/67611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hyperlink" Target="https://habr.com/ru/amp/post/676114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habr.com/ru/amp/post/67611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habr.com/ru/amp/post/676114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hyperlink" Target="https://habr.com/ru/amp/post/67611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habr.com/ru/amp/post/67611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hyperlink" Target="https://habr.com/ru/amp/post/67611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habr.com/ru/amp/post/67611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amp/post/676114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hyperlink" Target="https://habr.com/ru/amp/post/67611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81380" y="1906537"/>
            <a:ext cx="822924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72068" y="1511893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72068" y="3204883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3200" b="1" dirty="0" smtClean="0">
                  <a:latin typeface="-apple-system"/>
                </a:endParaRPr>
              </a:p>
              <a:p>
                <a:pPr algn="ctr"/>
                <a:r>
                  <a:rPr lang="ru-RU" sz="32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Как выполнить преобразование: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>
                  <a:latin typeface="-apple-system"/>
                </a:endParaRPr>
              </a:p>
              <a:p>
                <a:endParaRPr lang="en-US" sz="3200" dirty="0"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3200" dirty="0">
                  <a:latin typeface="-apple-system"/>
                </a:endParaRPr>
              </a:p>
              <a:p>
                <a:endParaRPr lang="ru-RU" sz="3200" dirty="0" smtClean="0">
                  <a:latin typeface="-apple-system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5"/>
              </a:rPr>
              <a:t>https://habr.com/ru/amp/post/676114/</a:t>
            </a:r>
            <a:endParaRPr lang="ru-RU" dirty="0"/>
          </a:p>
        </p:txBody>
      </p:sp>
      <p:sp>
        <p:nvSpPr>
          <p:cNvPr id="4" name="Выгнутая влево стрелка 3"/>
          <p:cNvSpPr/>
          <p:nvPr/>
        </p:nvSpPr>
        <p:spPr>
          <a:xfrm>
            <a:off x="1415480" y="3356992"/>
            <a:ext cx="936104" cy="187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91544" y="1916832"/>
            <a:ext cx="837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сделать преобразование функций: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2420888"/>
            <a:ext cx="3528555" cy="33547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3792" y="2420888"/>
            <a:ext cx="3368097" cy="33335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0216" y="2420888"/>
            <a:ext cx="3456384" cy="33973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95400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39816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38992" y="5733256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Сдвиги по Х и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988840"/>
            <a:ext cx="840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функций посложнее: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2564904"/>
            <a:ext cx="2752333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920" y="2636912"/>
            <a:ext cx="5868104" cy="27626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5373216"/>
            <a:ext cx="449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Экспонента и Линейная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Из диапазона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m:t>0;1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28837" y="1988840"/>
            <a:ext cx="4469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Нормировка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1532" b="51626"/>
          <a:stretch/>
        </p:blipFill>
        <p:spPr>
          <a:xfrm>
            <a:off x="8400256" y="2708920"/>
            <a:ext cx="3097695" cy="30599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51086" t="52334" r="446" b="-708"/>
          <a:stretch/>
        </p:blipFill>
        <p:spPr>
          <a:xfrm>
            <a:off x="263352" y="2708920"/>
            <a:ext cx="3096344" cy="30586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-41" t="226" r="51573" b="51400"/>
          <a:stretch/>
        </p:blipFill>
        <p:spPr>
          <a:xfrm>
            <a:off x="4295800" y="2636912"/>
            <a:ext cx="3456384" cy="341426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35360" y="5589240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Нормирование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472264" y="5661248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99856" y="1844824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«Геометрия»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2348880"/>
            <a:ext cx="3425632" cy="33768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112" y="2348880"/>
            <a:ext cx="3322340" cy="32667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487488" y="5661248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28048" y="5589240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Углы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2636912"/>
            <a:ext cx="5286781" cy="31366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5360" y="3140968"/>
            <a:ext cx="3287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Какое уравнение у этой функции?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1577487">
            <a:off x="2915589" y="4191963"/>
            <a:ext cx="1223033" cy="231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4653136"/>
            <a:ext cx="328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её найти?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988840"/>
            <a:ext cx="5667375" cy="29241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2060848"/>
            <a:ext cx="5667375" cy="292417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графике больше дисперсия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426" y="1988840"/>
            <a:ext cx="3469411" cy="338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376" y="1988840"/>
            <a:ext cx="3240360" cy="3160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916832"/>
            <a:ext cx="3550465" cy="34634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51384" y="5301208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Кто здесь Нормальное распределение, Равномерное распределение и Экспоненциальное распределение?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42181" y="1484784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распределения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2144" y="2564904"/>
            <a:ext cx="3543228" cy="3456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2564904"/>
            <a:ext cx="3550465" cy="346344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336" y="1755749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257" y="3288094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336" y="4797152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686" y="4227044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434" y="6210287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8168" y="2492896"/>
            <a:ext cx="3757443" cy="36653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636912"/>
            <a:ext cx="3672408" cy="3582399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48" y="2564904"/>
            <a:ext cx="6475755" cy="34259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328" y="4221088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 чем это всё?</a:t>
            </a:r>
          </a:p>
        </p:txBody>
      </p:sp>
      <p:sp>
        <p:nvSpPr>
          <p:cNvPr id="5" name="Стрелка вправо 4"/>
          <p:cNvSpPr/>
          <p:nvPr/>
        </p:nvSpPr>
        <p:spPr>
          <a:xfrm rot="13995431">
            <a:off x="6549763" y="58519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6638045">
            <a:off x="7883026" y="4911627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6638045">
            <a:off x="7162946" y="3687491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6638045">
            <a:off x="8603106" y="51996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2" grpId="0" animBg="1"/>
      <p:bldP spid="14" grpId="0" animBg="1"/>
      <p:bldP spid="15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744" y="2636912"/>
            <a:ext cx="5089376" cy="342979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2564904"/>
            <a:ext cx="3287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посчитать данное значение?</a:t>
            </a:r>
          </a:p>
          <a:p>
            <a:pPr algn="ctr"/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 почему не получится взять среднее?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212679">
            <a:off x="3512163" y="2694370"/>
            <a:ext cx="1868956" cy="33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4904"/>
            <a:ext cx="5223075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34" y="2564905"/>
            <a:ext cx="5364240" cy="27363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убрать тренд из данных?</a:t>
            </a:r>
          </a:p>
        </p:txBody>
      </p:sp>
      <p:sp>
        <p:nvSpPr>
          <p:cNvPr id="12" name="Стрелка вправо 11"/>
          <p:cNvSpPr/>
          <p:nvPr/>
        </p:nvSpPr>
        <p:spPr>
          <a:xfrm>
            <a:off x="5375920" y="3429000"/>
            <a:ext cx="115212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078545" y="1988840"/>
            <a:ext cx="4370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тренд в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52195"/>
          <a:stretch/>
        </p:blipFill>
        <p:spPr>
          <a:xfrm>
            <a:off x="119336" y="2636912"/>
            <a:ext cx="5743575" cy="2618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-197" t="52148" r="197" b="47"/>
          <a:stretch/>
        </p:blipFill>
        <p:spPr>
          <a:xfrm>
            <a:off x="6096000" y="2636912"/>
            <a:ext cx="5743575" cy="261823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44646" y="1988840"/>
            <a:ext cx="3837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корреляцию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55640" y="5229200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из графиков самая сильная линейная корреляция 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2420888"/>
            <a:ext cx="5608241" cy="36708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50205" y="1988840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3352" y="3212976"/>
            <a:ext cx="3205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 какой точке значение производной наибольшее?</a:t>
            </a:r>
          </a:p>
        </p:txBody>
      </p:sp>
    </p:spTree>
    <p:extLst>
      <p:ext uri="{BB962C8B-B14F-4D97-AF65-F5344CB8AC3E}">
        <p14:creationId xmlns:p14="http://schemas.microsoft.com/office/powerpoint/2010/main" val="19131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136560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1482" y="1477911"/>
            <a:ext cx="389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языке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3FA270-E088-4C68-9561-50345EF4CD9A}"/>
              </a:ext>
            </a:extLst>
          </p:cNvPr>
          <p:cNvSpPr/>
          <p:nvPr/>
        </p:nvSpPr>
        <p:spPr>
          <a:xfrm>
            <a:off x="1055440" y="5661248"/>
            <a:ext cx="9666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Среда работы – «блокноты» </a:t>
            </a:r>
            <a:r>
              <a:rPr lang="ru-RU" sz="2800" dirty="0" err="1">
                <a:solidFill>
                  <a:schemeClr val="bg1"/>
                </a:solidFill>
              </a:rPr>
              <a:t>Колаб</a:t>
            </a:r>
            <a:r>
              <a:rPr lang="ru-RU" sz="2800" dirty="0">
                <a:solidFill>
                  <a:schemeClr val="bg1"/>
                </a:solidFill>
              </a:rPr>
              <a:t> (работают в браузере, </a:t>
            </a:r>
            <a:r>
              <a:rPr lang="ru-RU" sz="2800" dirty="0" err="1">
                <a:solidFill>
                  <a:schemeClr val="bg1"/>
                </a:solidFill>
              </a:rPr>
              <a:t>кек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https://colab.research.google.com/</a:t>
            </a: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FD8C95E7-DEF7-4D43-96A9-A3C530893F3D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E86EB7E-4B05-4462-A705-E0C32AD6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9D37705-2122-483A-A4B2-3E24B012A2DC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25B5B9-AEE6-4477-883B-A14E3E16B86B}"/>
              </a:ext>
            </a:extLst>
          </p:cNvPr>
          <p:cNvSpPr/>
          <p:nvPr/>
        </p:nvSpPr>
        <p:spPr>
          <a:xfrm>
            <a:off x="895736" y="1994547"/>
            <a:ext cx="115686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Основные Библиотеки 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NumPy (</a:t>
            </a:r>
            <a:r>
              <a:rPr lang="ru-RU" sz="2800" dirty="0">
                <a:solidFill>
                  <a:schemeClr val="bg1"/>
                </a:solidFill>
              </a:rPr>
              <a:t>посчитать что-то там)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Pandas (</a:t>
            </a:r>
            <a:r>
              <a:rPr lang="ru-RU" sz="2800" dirty="0">
                <a:solidFill>
                  <a:schemeClr val="bg1"/>
                </a:solidFill>
              </a:rPr>
              <a:t>структуры данных)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Matplot.lib </a:t>
            </a:r>
            <a:r>
              <a:rPr lang="ru-RU" sz="2800" dirty="0">
                <a:solidFill>
                  <a:schemeClr val="bg1"/>
                </a:solidFill>
              </a:rPr>
              <a:t>и </a:t>
            </a:r>
            <a:r>
              <a:rPr lang="en-US" sz="2800" dirty="0">
                <a:solidFill>
                  <a:schemeClr val="bg1"/>
                </a:solidFill>
              </a:rPr>
              <a:t>Seaborn (</a:t>
            </a:r>
            <a:r>
              <a:rPr lang="ru-RU" sz="2800" dirty="0">
                <a:solidFill>
                  <a:schemeClr val="bg1"/>
                </a:solidFill>
              </a:rPr>
              <a:t>отрисовать)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</a:rPr>
              <a:t>scikit</a:t>
            </a:r>
            <a:r>
              <a:rPr lang="en-US" sz="2800" dirty="0" smtClean="0">
                <a:solidFill>
                  <a:schemeClr val="bg1"/>
                </a:solidFill>
              </a:rPr>
              <a:t>-learn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ru-RU" sz="2800" dirty="0">
                <a:solidFill>
                  <a:schemeClr val="bg1"/>
                </a:solidFill>
              </a:rPr>
              <a:t>традиционные алгоритмы машинного обучения)</a:t>
            </a:r>
          </a:p>
          <a:p>
            <a:endParaRPr lang="ru-RU" sz="10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OpenCV </a:t>
            </a:r>
            <a:r>
              <a:rPr lang="ru-RU" sz="2800" dirty="0">
                <a:solidFill>
                  <a:schemeClr val="bg1"/>
                </a:solidFill>
              </a:rPr>
              <a:t>(обработка изображений)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TensorFlow (</a:t>
            </a:r>
            <a:r>
              <a:rPr lang="ru-RU" sz="2800" dirty="0">
                <a:solidFill>
                  <a:schemeClr val="bg1"/>
                </a:solidFill>
              </a:rPr>
              <a:t>простой интерфейс для работы с Нейронными Сетями</a:t>
            </a:r>
            <a:r>
              <a:rPr lang="ru-RU" sz="2800" dirty="0" smtClean="0">
                <a:solidFill>
                  <a:schemeClr val="bg1"/>
                </a:solidFill>
              </a:rPr>
              <a:t>)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Hugging Face (</a:t>
            </a:r>
            <a:r>
              <a:rPr lang="ru-RU" sz="2800" dirty="0" err="1" smtClean="0">
                <a:solidFill>
                  <a:schemeClr val="bg1"/>
                </a:solidFill>
              </a:rPr>
              <a:t>трАнсОрмЕрЫ</a:t>
            </a:r>
            <a:r>
              <a:rPr lang="ru-RU" sz="2800" dirty="0" smtClean="0">
                <a:solidFill>
                  <a:schemeClr val="bg1"/>
                </a:solidFill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1571763-E755-4C38-9CE4-F0FD88D8C512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Материалы для дополнительного ознакомления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2708920"/>
            <a:ext cx="337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cs229.stanford.edu</a:t>
            </a:r>
            <a:endParaRPr lang="ru-RU" sz="3200" u="sng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2132856"/>
            <a:ext cx="447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Stanford CS229: Machine Learning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8285A2-4147-4B83-8EA9-CD1245DB8B8B}"/>
              </a:ext>
            </a:extLst>
          </p:cNvPr>
          <p:cNvSpPr/>
          <p:nvPr/>
        </p:nvSpPr>
        <p:spPr>
          <a:xfrm>
            <a:off x="205515" y="3406256"/>
            <a:ext cx="8807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u="sng" dirty="0">
                <a:solidFill>
                  <a:schemeClr val="bg1"/>
                </a:solidFill>
              </a:rPr>
              <a:t>www.coursera.org/specializations/deep-learning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8DD8ACC-9E59-452B-83CE-85566CD29AF3}"/>
              </a:ext>
            </a:extLst>
          </p:cNvPr>
          <p:cNvSpPr/>
          <p:nvPr/>
        </p:nvSpPr>
        <p:spPr>
          <a:xfrm>
            <a:off x="6470450" y="2121828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15 книг по машинному обучению для начинающих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https://habr.com/ru/post/464871/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3E7A49C-AD3C-486C-99B4-0E1365E569A3}"/>
              </a:ext>
            </a:extLst>
          </p:cNvPr>
          <p:cNvSpPr/>
          <p:nvPr/>
        </p:nvSpPr>
        <p:spPr>
          <a:xfrm>
            <a:off x="6455954" y="2830852"/>
            <a:ext cx="3894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Школы анализа данных Яндекса </a:t>
            </a:r>
          </a:p>
          <a:p>
            <a:r>
              <a:rPr lang="ru-RU" u="sng" dirty="0">
                <a:solidFill>
                  <a:schemeClr val="bg1"/>
                </a:solidFill>
              </a:rPr>
              <a:t>онлайн-учебник: https://clck.ru/b33aZ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3701B-8214-4708-A54E-6C9E4D47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13" y="4050090"/>
            <a:ext cx="4147202" cy="2714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D3CE11-F06A-4E52-80C0-758002CAF4B7}"/>
              </a:ext>
            </a:extLst>
          </p:cNvPr>
          <p:cNvSpPr txBox="1"/>
          <p:nvPr/>
        </p:nvSpPr>
        <p:spPr>
          <a:xfrm>
            <a:off x="1981404" y="6290482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https://ods.ai/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ED2E5E-DAD3-4E5E-8834-329CD92E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04" y="4030843"/>
            <a:ext cx="1588700" cy="22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8" grpId="0"/>
      <p:bldP spid="1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Вроде как неплохие книжки 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всякий осуждаю пиратство)</a:t>
            </a:r>
            <a:endParaRPr lang="ru-RU" sz="32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07368" y="2060848"/>
            <a:ext cx="70567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Кэвин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Мэрфи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Вероятностное машинное обучение. Введение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Фундаментальная книжка. Есть и вводная составляющая, есть алгоритмы машинного обучения, а также база по линейной алгебре и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теорверу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Машинное обучение. Наука и искусство построения алгоритмов, которые извлекают знания из данных |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Флах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Петер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Тут вроде описание алгоритмов должно быть простым, с минимумом «теории извне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.«Введение в машинное обучение с помощью PYTHON»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А.Мюллер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С.Гвидо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Тут с большим акцентом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его библиотеки</a:t>
            </a:r>
          </a:p>
        </p:txBody>
      </p:sp>
      <p:pic>
        <p:nvPicPr>
          <p:cNvPr id="1026" name="Picture 2" descr="Вероятностное машинное обучение. Введ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844824"/>
            <a:ext cx="1728191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265" y="2636912"/>
            <a:ext cx="1721136" cy="24482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216" y="4293096"/>
            <a:ext cx="1711961" cy="24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Рекомендуемые видео по тематике 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FFBC5850-E639-45CE-B13E-853DE1946AE8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14F3885-256B-4AB4-8E1C-5CBACC3B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95283F-EC77-408F-A24D-7738FCB67441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EB76B8-90E5-4074-AA01-6C1AEB3A5C76}"/>
              </a:ext>
            </a:extLst>
          </p:cNvPr>
          <p:cNvSpPr txBox="1"/>
          <p:nvPr/>
        </p:nvSpPr>
        <p:spPr>
          <a:xfrm>
            <a:off x="-25856" y="1712997"/>
            <a:ext cx="127454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«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матан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разную статистику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3Blue1Brown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(</a:t>
            </a:r>
            <a:r>
              <a:rPr lang="ru-RU" sz="2000" b="1" dirty="0" smtClean="0">
                <a:solidFill>
                  <a:schemeClr val="bg1"/>
                </a:solidFill>
              </a:rPr>
              <a:t>красиво)</a:t>
            </a:r>
            <a:endParaRPr lang="ru-RU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u="sng" dirty="0">
                <a:solidFill>
                  <a:schemeClr val="bg1"/>
                </a:solidFill>
              </a:rPr>
              <a:t>w</a:t>
            </a:r>
            <a:r>
              <a:rPr lang="en-US" sz="2400" u="sng" dirty="0">
                <a:solidFill>
                  <a:schemeClr val="bg1"/>
                </a:solidFill>
              </a:rPr>
              <a:t>ww.youtube.com/channel/UCYO_jab_esuFRV4b17AJtAw</a:t>
            </a:r>
          </a:p>
          <a:p>
            <a:pPr lvl="1"/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(разные интересные каналы)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Luci </a:t>
            </a:r>
            <a:r>
              <a:rPr lang="en-US" sz="2800" b="1" dirty="0" smtClean="0">
                <a:solidFill>
                  <a:schemeClr val="bg1"/>
                </a:solidFill>
              </a:rPr>
              <a:t>Date</a:t>
            </a:r>
            <a:r>
              <a:rPr lang="ru-RU" sz="2800" b="1" dirty="0" smtClean="0">
                <a:solidFill>
                  <a:schemeClr val="bg1"/>
                </a:solidFill>
              </a:rPr>
              <a:t> (анимации от 3</a:t>
            </a:r>
            <a:r>
              <a:rPr lang="en-US" sz="2800" b="1" dirty="0" smtClean="0">
                <a:solidFill>
                  <a:schemeClr val="bg1"/>
                </a:solidFill>
              </a:rPr>
              <a:t>Blue1Brown </a:t>
            </a:r>
            <a:r>
              <a:rPr lang="ru-RU" sz="2800" b="1" dirty="0" smtClean="0">
                <a:solidFill>
                  <a:schemeClr val="bg1"/>
                </a:solidFill>
              </a:rPr>
              <a:t>но про </a:t>
            </a:r>
            <a:r>
              <a:rPr lang="en-US" sz="2800" b="1" dirty="0" smtClean="0">
                <a:solidFill>
                  <a:schemeClr val="bg1"/>
                </a:solidFill>
              </a:rPr>
              <a:t>ML)</a:t>
            </a:r>
            <a:endParaRPr lang="ru-RU" sz="2800" b="1" dirty="0">
              <a:solidFill>
                <a:schemeClr val="bg1"/>
              </a:solidFill>
            </a:endParaRPr>
          </a:p>
          <a:p>
            <a:pPr lvl="1"/>
            <a:r>
              <a:rPr lang="en-US" sz="2400" u="sng" dirty="0">
                <a:solidFill>
                  <a:schemeClr val="bg1"/>
                </a:solidFill>
              </a:rPr>
              <a:t>https://www.youtube.com/@lucidateAI</a:t>
            </a:r>
            <a:endParaRPr lang="ru-RU" sz="2400" u="sng" dirty="0">
              <a:solidFill>
                <a:schemeClr val="bg1"/>
              </a:solidFill>
            </a:endParaRPr>
          </a:p>
          <a:p>
            <a:pPr lvl="1"/>
            <a:r>
              <a:rPr lang="tr-TR" sz="2800" b="1" dirty="0" smtClean="0">
                <a:solidFill>
                  <a:schemeClr val="bg1"/>
                </a:solidFill>
              </a:rPr>
              <a:t>Two </a:t>
            </a:r>
            <a:r>
              <a:rPr lang="tr-TR" sz="2800" b="1" dirty="0">
                <a:solidFill>
                  <a:schemeClr val="bg1"/>
                </a:solidFill>
              </a:rPr>
              <a:t>Minute </a:t>
            </a:r>
            <a:r>
              <a:rPr lang="tr-TR" sz="2800" b="1" dirty="0" smtClean="0">
                <a:solidFill>
                  <a:schemeClr val="bg1"/>
                </a:solidFill>
              </a:rPr>
              <a:t>Papers</a:t>
            </a:r>
            <a:r>
              <a:rPr lang="ru-RU" sz="2800" b="1" dirty="0" smtClean="0">
                <a:solidFill>
                  <a:schemeClr val="bg1"/>
                </a:solidFill>
              </a:rPr>
              <a:t> (обзор статей с забавным акцентом)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https://www.youtube.com/c/K%C3%A1rolyZsolnai/featured</a:t>
            </a:r>
            <a:endParaRPr lang="en-US" sz="2400" u="sng" dirty="0">
              <a:solidFill>
                <a:schemeClr val="bg1"/>
              </a:solidFill>
            </a:endParaRPr>
          </a:p>
          <a:p>
            <a:pPr lvl="1"/>
            <a:r>
              <a:rPr lang="tr-TR" sz="2800" b="1" dirty="0">
                <a:solidFill>
                  <a:schemeClr val="bg1"/>
                </a:solidFill>
              </a:rPr>
              <a:t>StatQuest with Josh </a:t>
            </a:r>
            <a:r>
              <a:rPr lang="tr-TR" sz="2800" b="1" dirty="0" smtClean="0">
                <a:solidFill>
                  <a:schemeClr val="bg1"/>
                </a:solidFill>
              </a:rPr>
              <a:t>Starmer</a:t>
            </a:r>
            <a:r>
              <a:rPr lang="ru-RU" sz="2800" b="1" dirty="0" smtClean="0">
                <a:solidFill>
                  <a:schemeClr val="bg1"/>
                </a:solidFill>
              </a:rPr>
              <a:t> (мужик под гитару поясняет про </a:t>
            </a:r>
            <a:r>
              <a:rPr lang="en-US" sz="2800" b="1" dirty="0" smtClean="0">
                <a:solidFill>
                  <a:schemeClr val="bg1"/>
                </a:solidFill>
              </a:rPr>
              <a:t>ML)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https://www.youtube.com/user/joshstarmer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133660-C88A-439D-9B30-E2DBCA3F30B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51630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828835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4083229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11" y="2862800"/>
            <a:ext cx="2797521" cy="37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 курса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F6A6FB2D-DD88-40B2-87DE-D50CB4B4A4D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8383" y="1484784"/>
            <a:ext cx="12020514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800" strike="sngStrik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позицию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2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научитесь делать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пр.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191344" y="3573016"/>
            <a:ext cx="12452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335360" y="633478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 </a:t>
            </a:r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признана чем-то там кем-то там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AFA11B9-21A9-4BA7-BA37-9296ACC5C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1413025"/>
            <a:ext cx="8208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2008627"/>
            <a:ext cx="856895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>
                <a:solidFill>
                  <a:schemeClr val="bg1"/>
                </a:solidFill>
              </a:rPr>
              <a:t>anton.dolganov@urfu.ru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556792"/>
            <a:ext cx="3482962" cy="47202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1628800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Формат Работы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1" y="1714381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и Зачет/Экзамен</a:t>
            </a: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Teams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расписанию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не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забанили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Лекций на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(если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буду лениться)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B1E14AE0-CCE5-4C35-9460-1E8354734DBB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545489" y="3941537"/>
            <a:ext cx="113255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Вопросы и Практики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ru-RU" sz="24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</a:t>
            </a:r>
            <a:r>
              <a:rPr lang="en-US" sz="24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Moodle</a:t>
            </a:r>
            <a:r>
              <a:rPr lang="ru-RU" sz="24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???</a:t>
            </a:r>
          </a:p>
          <a:p>
            <a:pPr lvl="1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tr-TR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https://elearn.urfu.ru/course/view.php?id=6550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</a:t>
            </a:r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кодовое слово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mlday</a:t>
            </a: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" t="29891" r="129" b="23203"/>
          <a:stretch/>
        </p:blipFill>
        <p:spPr>
          <a:xfrm>
            <a:off x="7320136" y="3789040"/>
            <a:ext cx="4424816" cy="13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679696"/>
            <a:ext cx="9649072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8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ый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машинное обучение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анализ данных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Классические алгоритмы машинного обучения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деревьев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ансамблей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Лучшие практики применения машинного обучения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47911" y="571850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47911" y="696345"/>
            <a:ext cx="8026874" cy="87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117" rIns="121117" bIns="121117" anchor="t" anchorCtr="0">
            <a:noAutofit/>
          </a:bodyPr>
          <a:lstStyle/>
          <a:p>
            <a:r>
              <a:rPr lang="ru-RU" sz="3974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классическое машинное обучение?</a:t>
            </a:r>
            <a:endParaRPr sz="3974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19211" y="108116"/>
            <a:ext cx="5753580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117" tIns="121117" rIns="121117" bIns="121117" anchor="t" anchorCtr="0">
            <a:noAutofit/>
          </a:bodyPr>
          <a:lstStyle/>
          <a:p>
            <a:pPr algn="ctr"/>
            <a:r>
              <a:rPr lang="en-US" sz="106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80175" y="-207752"/>
            <a:ext cx="356398" cy="662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0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0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72827"/>
              </a:clrFrom>
              <a:clrTo>
                <a:srgbClr val="2728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-41719"/>
            <a:ext cx="1099702" cy="69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63253" y="-113954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3" name="AutoShape 5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151808" y="173846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4" name="AutoShape 4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215060" y="29946"/>
            <a:ext cx="303614" cy="3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5" name="AutoShape 7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154970" y="105850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6" name="AutoShape 9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306777" y="257657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7" name="Прямоугольник 6"/>
          <p:cNvSpPr/>
          <p:nvPr/>
        </p:nvSpPr>
        <p:spPr>
          <a:xfrm>
            <a:off x="1239103" y="5718912"/>
            <a:ext cx="5696047" cy="580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188" dirty="0">
                <a:solidFill>
                  <a:schemeClr val="bg1"/>
                </a:solidFill>
              </a:rPr>
              <a:t>https://arxiv.org/abs/2207.08815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8" y="2591670"/>
            <a:ext cx="11759125" cy="1812389"/>
          </a:xfrm>
          <a:prstGeom prst="rect">
            <a:avLst/>
          </a:prstGeom>
        </p:spPr>
      </p:pic>
      <p:sp>
        <p:nvSpPr>
          <p:cNvPr id="11" name="AutoShape 11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366867" y="189660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</p:spTree>
    <p:extLst>
      <p:ext uri="{BB962C8B-B14F-4D97-AF65-F5344CB8AC3E}">
        <p14:creationId xmlns:p14="http://schemas.microsoft.com/office/powerpoint/2010/main" val="309887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35360" y="1700809"/>
            <a:ext cx="1168560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ой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Нейросетевой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подход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Нейросетевой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подход</a:t>
            </a:r>
            <a:endParaRPr lang="en-US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A178F8-ED7F-4A7A-8DFB-35405349D740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1210</Words>
  <Application>Microsoft Office PowerPoint</Application>
  <PresentationFormat>Широкоэкранный</PresentationFormat>
  <Paragraphs>313</Paragraphs>
  <Slides>32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42" baseType="lpstr">
      <vt:lpstr>-apple-system</vt:lpstr>
      <vt:lpstr>Arial</vt:lpstr>
      <vt:lpstr>Calibri</vt:lpstr>
      <vt:lpstr>Cambria Math</vt:lpstr>
      <vt:lpstr>Montserrat</vt:lpstr>
      <vt:lpstr>Montserrat Black</vt:lpstr>
      <vt:lpstr>Roboto</vt:lpstr>
      <vt:lpstr>Times New Roman</vt:lpstr>
      <vt:lpstr>Verdana</vt:lpstr>
      <vt:lpstr>Тема Office</vt:lpstr>
      <vt:lpstr>Презентация PowerPoint</vt:lpstr>
      <vt:lpstr>О преподавателе</vt:lpstr>
      <vt:lpstr>О преподавателе</vt:lpstr>
      <vt:lpstr>О преподавателе</vt:lpstr>
      <vt:lpstr>О преподавателе</vt:lpstr>
      <vt:lpstr>Формат Работы</vt:lpstr>
      <vt:lpstr>Список Тем</vt:lpstr>
      <vt:lpstr>Презентация PowerPoint</vt:lpstr>
      <vt:lpstr>Список Тем</vt:lpstr>
      <vt:lpstr>Порог Вхождения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Практики</vt:lpstr>
      <vt:lpstr>Материалы для дополнительного ознакомления</vt:lpstr>
      <vt:lpstr>Вроде как неплохие книжки  (на всякий осуждаю пиратство)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64</cp:revision>
  <dcterms:created xsi:type="dcterms:W3CDTF">2019-05-20T04:53:11Z</dcterms:created>
  <dcterms:modified xsi:type="dcterms:W3CDTF">2023-03-01T08:30:34Z</dcterms:modified>
</cp:coreProperties>
</file>